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58" r:id="rId5"/>
    <p:sldId id="279" r:id="rId6"/>
    <p:sldId id="259" r:id="rId7"/>
    <p:sldId id="260" r:id="rId8"/>
    <p:sldId id="261" r:id="rId9"/>
    <p:sldId id="281" r:id="rId10"/>
    <p:sldId id="280" r:id="rId11"/>
    <p:sldId id="265" r:id="rId12"/>
    <p:sldId id="263" r:id="rId13"/>
    <p:sldId id="264" r:id="rId14"/>
    <p:sldId id="262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4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8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1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9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6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6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1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1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3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7E95D-27A7-4C08-AEC5-E60B95263478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4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180" y="-280924"/>
            <a:ext cx="9816974" cy="2387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CẤU TẠO NGUYÊN TỬ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103" y="2605370"/>
            <a:ext cx="3997994" cy="34876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832" y="2840827"/>
            <a:ext cx="3400943" cy="267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Số electron tối đa trong 1 phân lớp, 1 lớp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699" y="1281103"/>
            <a:ext cx="504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2n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 ≤ 4)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064408"/>
              </p:ext>
            </p:extLst>
          </p:nvPr>
        </p:nvGraphicFramePr>
        <p:xfrm>
          <a:off x="1367073" y="1971357"/>
          <a:ext cx="9062521" cy="14847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3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3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0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e tối đa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54998" y="42098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367073" y="3630439"/>
            <a:ext cx="6712076" cy="461962"/>
            <a:chOff x="1475715" y="4074059"/>
            <a:chExt cx="6712076" cy="461962"/>
          </a:xfrm>
        </p:grpSpPr>
        <p:sp>
          <p:nvSpPr>
            <p:cNvPr id="5" name="TextBox 4"/>
            <p:cNvSpPr txBox="1"/>
            <p:nvPr/>
          </p:nvSpPr>
          <p:spPr>
            <a:xfrm>
              <a:off x="1475715" y="4074059"/>
              <a:ext cx="62792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VD: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electron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2895699"/>
                </p:ext>
              </p:extLst>
            </p:nvPr>
          </p:nvGraphicFramePr>
          <p:xfrm>
            <a:off x="7678204" y="4074059"/>
            <a:ext cx="509587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5" name="Equation" r:id="rId3" imgW="266400" imgH="241200" progId="Equation.DSMT4">
                    <p:embed/>
                  </p:oleObj>
                </mc:Choice>
                <mc:Fallback>
                  <p:oleObj name="Equation" r:id="rId3" imgW="266400" imgH="2412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78204" y="4074059"/>
                          <a:ext cx="509587" cy="4619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933890" y="3748196"/>
            <a:ext cx="7391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7p, 7e, 7n.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7 electron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: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 + 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1(K): 2e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 + 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2 (L): 5e.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31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977775" y="693077"/>
            <a:ext cx="11516008" cy="2173295"/>
            <a:chOff x="1692998" y="258589"/>
            <a:chExt cx="11516008" cy="2173295"/>
          </a:xfrm>
        </p:grpSpPr>
        <p:grpSp>
          <p:nvGrpSpPr>
            <p:cNvPr id="3" name="Group 2"/>
            <p:cNvGrpSpPr/>
            <p:nvPr/>
          </p:nvGrpSpPr>
          <p:grpSpPr>
            <a:xfrm>
              <a:off x="1870719" y="258589"/>
              <a:ext cx="8821424" cy="1343874"/>
              <a:chOff x="0" y="0"/>
              <a:chExt cx="4829175" cy="800100"/>
            </a:xfrm>
            <a:solidFill>
              <a:srgbClr val="C00000"/>
            </a:solidFill>
          </p:grpSpPr>
          <p:sp>
            <p:nvSpPr>
              <p:cNvPr id="4" name="Rectangle 3"/>
              <p:cNvSpPr/>
              <p:nvPr/>
            </p:nvSpPr>
            <p:spPr>
              <a:xfrm>
                <a:off x="0" y="0"/>
                <a:ext cx="1000125" cy="8001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Vỏ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electron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Arrow: Right 1042"/>
              <p:cNvSpPr/>
              <p:nvPr/>
            </p:nvSpPr>
            <p:spPr>
              <a:xfrm>
                <a:off x="1000125" y="123825"/>
                <a:ext cx="850900" cy="561975"/>
              </a:xfrm>
              <a:prstGeom prst="rightArrow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Chia </a:t>
                </a:r>
                <a:r>
                  <a:rPr lang="en-US" dirty="0" err="1"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nhỏ</a:t>
                </a:r>
                <a:endParaRPr lang="en-US" dirty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847850" y="0"/>
                <a:ext cx="1000125" cy="800100"/>
              </a:xfrm>
              <a:prstGeom prst="rect">
                <a:avLst/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Electron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( 7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e)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Arrow: Right 1044"/>
              <p:cNvSpPr/>
              <p:nvPr/>
            </p:nvSpPr>
            <p:spPr>
              <a:xfrm>
                <a:off x="2847975" y="133350"/>
                <a:ext cx="850900" cy="561975"/>
              </a:xfrm>
              <a:prstGeom prst="rightArrow">
                <a:avLst/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Chia </a:t>
                </a:r>
                <a:r>
                  <a:rPr lang="en-US" dirty="0" err="1"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nhỏ</a:t>
                </a:r>
                <a:endParaRPr lang="en-US" dirty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695700" y="0"/>
                <a:ext cx="1133475" cy="800100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Phân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Electron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(4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phân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1692998" y="1723998"/>
              <a:ext cx="11516008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           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⦁ 7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lớp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electron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kí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hiệu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số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      ⦁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Kí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hiệu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chữ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cái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: s, p, d, f.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⦁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Tương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ứng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 = 1, 2,…,7                 ⦁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Lớp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có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lớp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 n ≤ 4)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92998" y="2745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09034"/>
              </p:ext>
            </p:extLst>
          </p:nvPr>
        </p:nvGraphicFramePr>
        <p:xfrm>
          <a:off x="2991471" y="3089433"/>
          <a:ext cx="6115254" cy="926454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033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3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e tối đa</a:t>
                      </a:r>
                      <a:endParaRPr lang="en-US" sz="2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11849"/>
              </p:ext>
            </p:extLst>
          </p:nvPr>
        </p:nvGraphicFramePr>
        <p:xfrm>
          <a:off x="1164549" y="4251423"/>
          <a:ext cx="10159629" cy="25012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899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9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9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4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299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(n)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2s 2p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3s 3p 3d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4s 4p 4d 4f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5s 5p 5d 5f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6s 6p 6d 6f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7s 7p 7d 7f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tối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(2n</a:t>
                      </a:r>
                      <a:r>
                        <a:rPr lang="en-US" sz="2000" b="1" baseline="30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37878" y="104570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6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Trắc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nghiệm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9900" y="1405599"/>
            <a:ext cx="1079474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8605">
              <a:lnSpc>
                <a:spcPct val="150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	</a:t>
            </a:r>
          </a:p>
          <a:p>
            <a:pPr marR="268605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2d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B. 4f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C. 3p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D. 5s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 kết chặt chẽ với hạt nhân nhất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P.    		B. K.    		C. L.    		D. M.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s, p, d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d &lt; s &lt; p.		B. p &lt; s &lt; d. 		C. s &lt; p &lt; d.		D. s &lt; d &lt; p.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42384" y="2082297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29754" y="3755679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227274" y="5394356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7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Trắc nghiệm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1026" y="1366795"/>
            <a:ext cx="106559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	            B.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	D.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2.			B. 6.			C. 10.			D. 14.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3d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endParaRPr lang="en-US" sz="24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6 electron.		B. 18 electron.	                  C. 10 electron.		D. 14 electron.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742384" y="2082297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65968" y="3628952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13696" y="4786287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1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Trắc nghiệm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1148" y="1289128"/>
            <a:ext cx="10592554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Tổng số electron trong lớp N là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18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	B. 8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		C. 32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D. 50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2s, 2p.		B. 3s, 3p, 3d.		C. 4s, 4p, 4d, 4f.	D. 1s.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Nguyên tử X có 6 electron ở lớp M. Số hạt proton của nguyên tử X là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6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8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C. 14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D. 16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4s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4p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C. 4d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D. 4f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426451" y="1917847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81742" y="2993003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202847" y="4077910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207374" y="5221979"/>
            <a:ext cx="511521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8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9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4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chuyển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4812" y="5241955"/>
            <a:ext cx="1070414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66" y="1403428"/>
            <a:ext cx="3997994" cy="3487612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853474" y="1389351"/>
            <a:ext cx="3223034" cy="3305746"/>
            <a:chOff x="6853474" y="1389351"/>
            <a:chExt cx="3223034" cy="330574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3474" y="1389351"/>
              <a:ext cx="3223034" cy="294329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7478163" y="4325765"/>
              <a:ext cx="17828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Mô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đại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41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8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2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oahoc.somee.com/Hinh%20anh/lo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745" y="1865320"/>
            <a:ext cx="6578851" cy="4915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1147" y="1315860"/>
            <a:ext cx="2168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07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1271" y="1330860"/>
            <a:ext cx="2168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31271" y="1927237"/>
            <a:ext cx="99950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738784"/>
              </p:ext>
            </p:extLst>
          </p:nvPr>
        </p:nvGraphicFramePr>
        <p:xfrm>
          <a:off x="1466664" y="3594225"/>
          <a:ext cx="8908606" cy="18831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98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7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6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86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6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7…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Q…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40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hoahoc.somee.com/Hinh%20anh/phanlo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482" y="1688447"/>
            <a:ext cx="6805943" cy="512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Lớp và phân lớp electron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9255" y="1226782"/>
            <a:ext cx="280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5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88048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22484" y="857988"/>
            <a:ext cx="280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919333" y="1315615"/>
            <a:ext cx="10272667" cy="2989063"/>
            <a:chOff x="1032095" y="1929247"/>
            <a:chExt cx="10272667" cy="3979701"/>
          </a:xfrm>
        </p:grpSpPr>
        <p:sp>
          <p:nvSpPr>
            <p:cNvPr id="2" name="Rectangle 1"/>
            <p:cNvSpPr/>
            <p:nvPr/>
          </p:nvSpPr>
          <p:spPr>
            <a:xfrm>
              <a:off x="1137720" y="2097993"/>
              <a:ext cx="10167042" cy="38109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hay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ký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cái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: s, p, d, f.</a:t>
              </a:r>
              <a:endPara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50000"/>
                </a:lnSpc>
                <a:spcAft>
                  <a:spcPts val="0"/>
                </a:spcAft>
                <a:buFontTx/>
                <a:buChar char="-"/>
              </a:pP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 algn="just">
                <a:lnSpc>
                  <a:spcPct val="150000"/>
                </a:lnSpc>
                <a:spcAft>
                  <a:spcPts val="0"/>
                </a:spcAft>
                <a:buFontTx/>
                <a:buChar char="-"/>
              </a:pPr>
              <a:endPara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50000"/>
                </a:lnSpc>
                <a:spcAft>
                  <a:spcPts val="0"/>
                </a:spcAft>
                <a:buFontTx/>
                <a:buChar char="-"/>
              </a:pPr>
              <a:endPara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32095" y="1929247"/>
              <a:ext cx="8818075" cy="247073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121081"/>
              </p:ext>
            </p:extLst>
          </p:nvPr>
        </p:nvGraphicFramePr>
        <p:xfrm>
          <a:off x="1004048" y="3261256"/>
          <a:ext cx="10119997" cy="3383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207">
                  <a:extLst>
                    <a:ext uri="{9D8B030D-6E8A-4147-A177-3AD203B41FA5}">
                      <a16:colId xmlns:a16="http://schemas.microsoft.com/office/drawing/2014/main" val="3675913033"/>
                    </a:ext>
                  </a:extLst>
                </a:gridCol>
                <a:gridCol w="1871051">
                  <a:extLst>
                    <a:ext uri="{9D8B030D-6E8A-4147-A177-3AD203B41FA5}">
                      <a16:colId xmlns:a16="http://schemas.microsoft.com/office/drawing/2014/main" val="218260670"/>
                    </a:ext>
                  </a:extLst>
                </a:gridCol>
                <a:gridCol w="1326065">
                  <a:extLst>
                    <a:ext uri="{9D8B030D-6E8A-4147-A177-3AD203B41FA5}">
                      <a16:colId xmlns:a16="http://schemas.microsoft.com/office/drawing/2014/main" val="355679536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3273436343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1615514495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954101288"/>
                    </a:ext>
                  </a:extLst>
                </a:gridCol>
              </a:tblGrid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180238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(K)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62284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(L)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90938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(M)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380291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(N)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9175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81082" y="4150284"/>
            <a:ext cx="1075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1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5082" y="4118515"/>
            <a:ext cx="1075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1s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1082" y="4795397"/>
            <a:ext cx="1075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2655" y="4795396"/>
            <a:ext cx="317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2s                 2p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8326" y="5509564"/>
            <a:ext cx="6562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                  3s                  3p                 3d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8325" y="6060102"/>
            <a:ext cx="7519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                4d                4f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5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1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tối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1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699" y="1281103"/>
            <a:ext cx="4120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71196"/>
              </p:ext>
            </p:extLst>
          </p:nvPr>
        </p:nvGraphicFramePr>
        <p:xfrm>
          <a:off x="1674892" y="2254312"/>
          <a:ext cx="8917663" cy="17382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91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e tối đa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53712" y="4491044"/>
            <a:ext cx="6694461" cy="483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85063" y="3234621"/>
            <a:ext cx="95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6092" y="3234621"/>
            <a:ext cx="95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71379" y="3234621"/>
            <a:ext cx="95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86666" y="3260747"/>
            <a:ext cx="95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Số electron tối đa trong 1 phân lớp, 1 lớp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699" y="1281103"/>
            <a:ext cx="504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2n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 ≤ 4)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://hoahoc.somee.com/Hinh%20anh/so%20e%201%20l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293" y="1901226"/>
            <a:ext cx="6357975" cy="4727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0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Số electron tối đa trong 1 phân lớp, 1 lớp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699" y="1281103"/>
            <a:ext cx="504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2n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 ≤ 4)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54998" y="42098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589163"/>
              </p:ext>
            </p:extLst>
          </p:nvPr>
        </p:nvGraphicFramePr>
        <p:xfrm>
          <a:off x="847293" y="2372982"/>
          <a:ext cx="10119997" cy="3383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207">
                  <a:extLst>
                    <a:ext uri="{9D8B030D-6E8A-4147-A177-3AD203B41FA5}">
                      <a16:colId xmlns:a16="http://schemas.microsoft.com/office/drawing/2014/main" val="3675913033"/>
                    </a:ext>
                  </a:extLst>
                </a:gridCol>
                <a:gridCol w="1871051">
                  <a:extLst>
                    <a:ext uri="{9D8B030D-6E8A-4147-A177-3AD203B41FA5}">
                      <a16:colId xmlns:a16="http://schemas.microsoft.com/office/drawing/2014/main" val="218260670"/>
                    </a:ext>
                  </a:extLst>
                </a:gridCol>
                <a:gridCol w="1326065">
                  <a:extLst>
                    <a:ext uri="{9D8B030D-6E8A-4147-A177-3AD203B41FA5}">
                      <a16:colId xmlns:a16="http://schemas.microsoft.com/office/drawing/2014/main" val="355679536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3273436343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1615514495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954101288"/>
                    </a:ext>
                  </a:extLst>
                </a:gridCol>
              </a:tblGrid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tối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180238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(K)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62284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(L)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90938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(M)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380291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(N)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9175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08428" y="3157855"/>
            <a:ext cx="1397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5719" y="3071822"/>
            <a:ext cx="1397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8428" y="3748196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81713" y="3748196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75719" y="3755638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08428" y="4482771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20902" y="4482435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69342" y="4495498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03233" y="4439454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08428" y="5144234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06154" y="5170360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82405" y="5126107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4d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58656" y="5126106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4f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9367" y="5170359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10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642</Words>
  <Application>Microsoft Office PowerPoint</Application>
  <PresentationFormat>Widescreen</PresentationFormat>
  <Paragraphs>188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.VnTime</vt:lpstr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Equation</vt:lpstr>
      <vt:lpstr>BÀI 4: CẤU TẠO NGUYÊN TỬ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CẤU TẠO NGUYÊN TỬ</dc:title>
  <dc:creator>THANH NHAN</dc:creator>
  <cp:lastModifiedBy>KHC</cp:lastModifiedBy>
  <cp:revision>50</cp:revision>
  <dcterms:created xsi:type="dcterms:W3CDTF">2021-08-21T13:54:02Z</dcterms:created>
  <dcterms:modified xsi:type="dcterms:W3CDTF">2021-09-18T06:06:03Z</dcterms:modified>
</cp:coreProperties>
</file>